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3" r:id="rId7"/>
    <p:sldId id="1555" r:id="rId8"/>
    <p:sldId id="1551" r:id="rId9"/>
    <p:sldId id="1549" r:id="rId10"/>
    <p:sldId id="1550" r:id="rId11"/>
    <p:sldId id="1558" r:id="rId12"/>
    <p:sldId id="1559" r:id="rId13"/>
    <p:sldId id="1548" r:id="rId14"/>
    <p:sldId id="1557" r:id="rId15"/>
    <p:sldId id="1556"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51"/>
            <p14:sldId id="1549"/>
            <p14:sldId id="1550"/>
            <p14:sldId id="1558"/>
            <p14:sldId id="1559"/>
            <p14:sldId id="1548"/>
          </p14:sldIdLst>
        </p14:section>
        <p14:section name="Closing" id="{D4E3B1CF-DD2E-4D6E-961F-E6ECD190E64E}">
          <p14:sldIdLst>
            <p14:sldId id="1557"/>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6942" autoAdjust="0"/>
  </p:normalViewPr>
  <p:slideViewPr>
    <p:cSldViewPr>
      <p:cViewPr varScale="1">
        <p:scale>
          <a:sx n="52" d="100"/>
          <a:sy n="52" d="100"/>
        </p:scale>
        <p:origin x="2832" y="7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pPr lvl="1"/>
            <a:r>
              <a:rPr lang="en-US" sz="2000" dirty="0"/>
              <a:t>Russ Started Here</a:t>
            </a:r>
          </a:p>
          <a:p>
            <a:r>
              <a:rPr lang="en-US" sz="3600" dirty="0"/>
              <a:t>SPS 2003 – Moved to ASP.NET, scale out, enterprise manageability</a:t>
            </a:r>
          </a:p>
          <a:p>
            <a:r>
              <a:rPr lang="en-US" sz="3600" dirty="0"/>
              <a:t>SPS 2007 – Added ECM, Publishing, Shared Services</a:t>
            </a:r>
          </a:p>
          <a:p>
            <a:pPr lvl="1"/>
            <a:r>
              <a:rPr lang="en-US" sz="2000" dirty="0"/>
              <a:t>John Started Here</a:t>
            </a:r>
          </a:p>
          <a:p>
            <a:r>
              <a:rPr lang="en-US" sz="3600" dirty="0"/>
              <a:t>SPS 2010 – FAST acquisition, search driven portals, scaled up </a:t>
            </a:r>
            <a:r>
              <a:rPr lang="en-US" sz="3600" dirty="0" err="1"/>
              <a:t>doclibs</a:t>
            </a:r>
            <a:endParaRPr lang="en-US" sz="3600" dirty="0"/>
          </a:p>
          <a:p>
            <a:r>
              <a:rPr lang="en-US" sz="3600" dirty="0"/>
              <a:t>SPS 2013 – Multitenant, base for our cloud based release</a:t>
            </a:r>
          </a:p>
          <a:p>
            <a:r>
              <a:rPr lang="en-US" sz="3600" dirty="0"/>
              <a:t>SPS 2016 – First version migrated back from Cloud</a:t>
            </a:r>
          </a:p>
          <a:p>
            <a:r>
              <a:rPr lang="en-US" sz="3600" dirty="0"/>
              <a:t>Transitioning</a:t>
            </a:r>
            <a:r>
              <a:rPr lang="en-US" sz="3600"/>
              <a:t> </a:t>
            </a:r>
            <a:r>
              <a:rPr lang="en-US" sz="3600" dirty="0"/>
              <a:t>over to </a:t>
            </a:r>
            <a:r>
              <a:rPr lang="en-US" sz="3600" dirty="0" err="1"/>
              <a:t>JohnFan</a:t>
            </a:r>
            <a:endParaRPr lang="en-US" sz="3600" dirty="0"/>
          </a:p>
          <a:p>
            <a:endParaRPr lang="en-US" sz="3600" dirty="0"/>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3/10/2017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3/10/2017 9:14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3/10/2017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800" dirty="0">
                <a:gradFill>
                  <a:gsLst>
                    <a:gs pos="2917">
                      <a:schemeClr val="tx1"/>
                    </a:gs>
                    <a:gs pos="30000">
                      <a:schemeClr val="tx1"/>
                    </a:gs>
                  </a:gsLst>
                  <a:lin ang="5400000" scaled="0"/>
                </a:gradFill>
              </a:rPr>
              <a:t>Open Source Office UI Fabric with responsive grid</a:t>
            </a:r>
          </a:p>
          <a:p>
            <a:pPr>
              <a:spcAft>
                <a:spcPts val="600"/>
              </a:spcAft>
            </a:pPr>
            <a:r>
              <a:rPr lang="en-US" sz="2800" dirty="0">
                <a:gradFill>
                  <a:gsLst>
                    <a:gs pos="2917">
                      <a:schemeClr val="tx1"/>
                    </a:gs>
                    <a:gs pos="30000">
                      <a:schemeClr val="tx1"/>
                    </a:gs>
                  </a:gsLst>
                  <a:lin ang="5400000" scaled="0"/>
                </a:gradFill>
              </a:rPr>
              <a:t>Tight integration with native SharePoint apps </a:t>
            </a:r>
          </a:p>
          <a:p>
            <a:pPr lvl="1">
              <a:spcAft>
                <a:spcPts val="600"/>
              </a:spcAft>
            </a:pPr>
            <a:r>
              <a:rPr lang="en-US" sz="1600" dirty="0">
                <a:gradFill>
                  <a:gsLst>
                    <a:gs pos="2917">
                      <a:schemeClr val="tx1"/>
                    </a:gs>
                    <a:gs pos="30000">
                      <a:schemeClr val="tx1"/>
                    </a:gs>
                  </a:gsLst>
                  <a:lin ang="5400000" scaled="0"/>
                </a:gradFill>
              </a:rPr>
              <a:t>Shared middle tier microservices</a:t>
            </a:r>
          </a:p>
          <a:p>
            <a:pPr lvl="1">
              <a:spcAft>
                <a:spcPts val="600"/>
              </a:spcAft>
            </a:pPr>
            <a:r>
              <a:rPr lang="en-US" sz="1600" dirty="0">
                <a:gradFill>
                  <a:gsLst>
                    <a:gs pos="2917">
                      <a:schemeClr val="tx1"/>
                    </a:gs>
                    <a:gs pos="30000">
                      <a:schemeClr val="tx1"/>
                    </a:gs>
                  </a:gsLst>
                  <a:lin ang="5400000" scaled="0"/>
                </a:gradFill>
              </a:rPr>
              <a:t>Native chrome, </a:t>
            </a:r>
            <a:r>
              <a:rPr lang="en-US" sz="1600" dirty="0" err="1">
                <a:gradFill>
                  <a:gsLst>
                    <a:gs pos="2917">
                      <a:schemeClr val="tx1"/>
                    </a:gs>
                    <a:gs pos="30000">
                      <a:schemeClr val="tx1"/>
                    </a:gs>
                  </a:gsLst>
                  <a:lin ang="5400000" scaled="0"/>
                </a:gradFill>
              </a:rPr>
              <a:t>chromeless</a:t>
            </a:r>
            <a:r>
              <a:rPr lang="en-US" sz="1600" dirty="0">
                <a:gradFill>
                  <a:gsLst>
                    <a:gs pos="2917">
                      <a:schemeClr val="tx1"/>
                    </a:gs>
                    <a:gs pos="30000">
                      <a:schemeClr val="tx1"/>
                    </a:gs>
                  </a:gsLst>
                  <a:lin ang="5400000" scaled="0"/>
                </a:gradFill>
              </a:rPr>
              <a:t> mode</a:t>
            </a:r>
          </a:p>
          <a:p>
            <a:pPr lvl="1">
              <a:spcAft>
                <a:spcPts val="600"/>
              </a:spcAft>
            </a:pPr>
            <a:r>
              <a:rPr lang="en-US" sz="1600" dirty="0">
                <a:gradFill>
                  <a:gsLst>
                    <a:gs pos="2917">
                      <a:schemeClr val="tx1"/>
                    </a:gs>
                    <a:gs pos="30000">
                      <a:schemeClr val="tx1"/>
                    </a:gs>
                  </a:gsLst>
                  <a:lin ang="5400000" scaled="0"/>
                </a:gradFill>
              </a:rPr>
              <a:t>Native caching</a:t>
            </a:r>
          </a:p>
          <a:p>
            <a:pPr lvl="1">
              <a:spcAft>
                <a:spcPts val="600"/>
              </a:spcAft>
            </a:pPr>
            <a:r>
              <a:rPr lang="en-US" sz="1600" dirty="0">
                <a:gradFill>
                  <a:gsLst>
                    <a:gs pos="2917">
                      <a:schemeClr val="tx1"/>
                    </a:gs>
                    <a:gs pos="30000">
                      <a:schemeClr val="tx1"/>
                    </a:gs>
                  </a:gsLst>
                  <a:lin ang="5400000" scaled="0"/>
                </a:gradFill>
              </a:rPr>
              <a:t>Asset pre-fetching</a:t>
            </a:r>
          </a:p>
          <a:p>
            <a:pPr>
              <a:spcAft>
                <a:spcPts val="600"/>
              </a:spcAft>
            </a:pPr>
            <a:r>
              <a:rPr lang="en-US" sz="2800" dirty="0">
                <a:gradFill>
                  <a:gsLst>
                    <a:gs pos="2917">
                      <a:schemeClr val="tx1"/>
                    </a:gs>
                    <a:gs pos="30000">
                      <a:schemeClr val="tx1"/>
                    </a:gs>
                  </a:gsLst>
                  <a:lin ang="5400000" scaled="0"/>
                </a:gradFill>
              </a:rPr>
              <a:t>Adjust information density based on viewport</a:t>
            </a:r>
          </a:p>
          <a:p>
            <a:pPr lvl="1">
              <a:spcAft>
                <a:spcPts val="600"/>
              </a:spcAft>
            </a:pPr>
            <a:r>
              <a:rPr lang="en-US" sz="1600" dirty="0">
                <a:gradFill>
                  <a:gsLst>
                    <a:gs pos="2917">
                      <a:schemeClr val="tx1"/>
                    </a:gs>
                    <a:gs pos="30000">
                      <a:schemeClr val="tx1"/>
                    </a:gs>
                  </a:gsLst>
                  <a:lin ang="5400000" scaled="0"/>
                </a:gradFill>
              </a:rPr>
              <a:t>SharePoint Home expanded to multiple tabs, content density reduced, not all crammed onto one page</a:t>
            </a:r>
          </a:p>
          <a:p>
            <a:pPr lvl="1">
              <a:spcAft>
                <a:spcPts val="600"/>
              </a:spcAft>
            </a:pPr>
            <a:r>
              <a:rPr lang="en-US" sz="1600" dirty="0">
                <a:gradFill>
                  <a:gsLst>
                    <a:gs pos="2917">
                      <a:schemeClr val="tx1"/>
                    </a:gs>
                    <a:gs pos="30000">
                      <a:schemeClr val="tx1"/>
                    </a:gs>
                  </a:gsLst>
                  <a:lin ang="5400000" scaled="0"/>
                </a:gradFill>
              </a:rPr>
              <a:t>Alternate layouts for </a:t>
            </a:r>
            <a:r>
              <a:rPr lang="en-US" sz="1600" dirty="0" err="1">
                <a:gradFill>
                  <a:gsLst>
                    <a:gs pos="2917">
                      <a:schemeClr val="tx1"/>
                    </a:gs>
                    <a:gs pos="30000">
                      <a:schemeClr val="tx1"/>
                    </a:gs>
                  </a:gsLst>
                  <a:lin ang="5400000" scaled="0"/>
                </a:gradFill>
              </a:rPr>
              <a:t>webparts</a:t>
            </a:r>
            <a:r>
              <a:rPr lang="en-US" sz="1600" dirty="0">
                <a:gradFill>
                  <a:gsLst>
                    <a:gs pos="2917">
                      <a:schemeClr val="tx1"/>
                    </a:gs>
                    <a:gs pos="30000">
                      <a:schemeClr val="tx1"/>
                    </a:gs>
                  </a:gsLst>
                  <a:lin ang="5400000" scaled="0"/>
                </a:gradFill>
              </a:rPr>
              <a:t> (e.g. WAC embeds change to card mode)</a:t>
            </a:r>
          </a:p>
          <a:p>
            <a:pPr lvl="1">
              <a:spcAft>
                <a:spcPts val="600"/>
              </a:spcAft>
            </a:pPr>
            <a:r>
              <a:rPr lang="en-US" sz="1600" dirty="0">
                <a:gradFill>
                  <a:gsLst>
                    <a:gs pos="2917">
                      <a:schemeClr val="tx1"/>
                    </a:gs>
                    <a:gs pos="30000">
                      <a:schemeClr val="tx1"/>
                    </a:gs>
                  </a:gsLst>
                  <a:lin ang="5400000" scaled="0"/>
                </a:gradFill>
              </a:rPr>
              <a:t>Image renditions</a:t>
            </a:r>
          </a:p>
          <a:p>
            <a:pPr>
              <a:spcAft>
                <a:spcPts val="600"/>
              </a:spcAft>
            </a:pPr>
            <a:endParaRPr lang="en-US" sz="2800" dirty="0">
              <a:gradFill>
                <a:gsLst>
                  <a:gs pos="2917">
                    <a:schemeClr val="tx1"/>
                  </a:gs>
                  <a:gs pos="30000">
                    <a:schemeClr val="tx1"/>
                  </a:gs>
                </a:gsLst>
                <a:lin ang="5400000" scaled="0"/>
              </a:gradFill>
            </a:endParaRPr>
          </a:p>
          <a:p>
            <a:pPr>
              <a:spcAft>
                <a:spcPts val="600"/>
              </a:spcAft>
            </a:pPr>
            <a:r>
              <a:rPr lang="en-US" sz="2800" dirty="0">
                <a:gradFill>
                  <a:gsLst>
                    <a:gs pos="2917">
                      <a:schemeClr val="tx1"/>
                    </a:gs>
                    <a:gs pos="30000">
                      <a:schemeClr val="tx1"/>
                    </a:gs>
                  </a:gsLst>
                  <a:lin ang="5400000" scaled="0"/>
                </a:gradFill>
              </a:rPr>
              <a:t>Exploring…</a:t>
            </a:r>
          </a:p>
          <a:p>
            <a:pPr lvl="1">
              <a:spcAft>
                <a:spcPts val="600"/>
              </a:spcAft>
            </a:pPr>
            <a:r>
              <a:rPr lang="en-US" sz="1600" dirty="0">
                <a:gradFill>
                  <a:gsLst>
                    <a:gs pos="2917">
                      <a:schemeClr val="tx1"/>
                    </a:gs>
                    <a:gs pos="30000">
                      <a:schemeClr val="tx1"/>
                    </a:gs>
                  </a:gsLst>
                  <a:lin ang="5400000" scaled="0"/>
                </a:gradFill>
              </a:rPr>
              <a:t>Incremental page load</a:t>
            </a:r>
          </a:p>
          <a:p>
            <a:pPr lvl="1">
              <a:spcAft>
                <a:spcPts val="600"/>
              </a:spcAft>
            </a:pPr>
            <a:r>
              <a:rPr lang="en-US" sz="1600" dirty="0">
                <a:gradFill>
                  <a:gsLst>
                    <a:gs pos="2917">
                      <a:schemeClr val="tx1"/>
                    </a:gs>
                    <a:gs pos="30000">
                      <a:schemeClr val="tx1"/>
                    </a:gs>
                  </a:gsLst>
                  <a:lin ang="5400000" scaled="0"/>
                </a:gradFill>
              </a:rPr>
              <a:t>HTTP/2</a:t>
            </a:r>
          </a:p>
          <a:p>
            <a:pPr lvl="1">
              <a:spcAft>
                <a:spcPts val="600"/>
              </a:spcAft>
            </a:pPr>
            <a:r>
              <a:rPr lang="en-US" sz="1600" dirty="0">
                <a:gradFill>
                  <a:gsLst>
                    <a:gs pos="2917">
                      <a:schemeClr val="tx1"/>
                    </a:gs>
                    <a:gs pos="30000">
                      <a:schemeClr val="tx1"/>
                    </a:gs>
                  </a:gsLst>
                  <a:lin ang="5400000" scaled="0"/>
                </a:gradFill>
              </a:rPr>
              <a:t>Native rendering,</a:t>
            </a:r>
            <a:r>
              <a:rPr lang="en-US" sz="1600"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authoring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800" dirty="0">
                <a:gradFill>
                  <a:gsLst>
                    <a:gs pos="2917">
                      <a:schemeClr val="tx1"/>
                    </a:gs>
                    <a:gs pos="30000">
                      <a:schemeClr val="tx1"/>
                    </a:gs>
                  </a:gsLst>
                  <a:lin ang="5400000" scaled="0"/>
                </a:gradFill>
              </a:rPr>
              <a:t>Open Source Office UI Fabric with responsive grid</a:t>
            </a:r>
          </a:p>
          <a:p>
            <a:pPr>
              <a:spcAft>
                <a:spcPts val="600"/>
              </a:spcAft>
            </a:pPr>
            <a:r>
              <a:rPr lang="en-US" sz="2800" dirty="0">
                <a:gradFill>
                  <a:gsLst>
                    <a:gs pos="2917">
                      <a:schemeClr val="tx1"/>
                    </a:gs>
                    <a:gs pos="30000">
                      <a:schemeClr val="tx1"/>
                    </a:gs>
                  </a:gsLst>
                  <a:lin ang="5400000" scaled="0"/>
                </a:gradFill>
              </a:rPr>
              <a:t>Tight integration with native SharePoint apps </a:t>
            </a:r>
          </a:p>
          <a:p>
            <a:pPr lvl="1">
              <a:spcAft>
                <a:spcPts val="600"/>
              </a:spcAft>
            </a:pPr>
            <a:r>
              <a:rPr lang="en-US" sz="1600" dirty="0">
                <a:gradFill>
                  <a:gsLst>
                    <a:gs pos="2917">
                      <a:schemeClr val="tx1"/>
                    </a:gs>
                    <a:gs pos="30000">
                      <a:schemeClr val="tx1"/>
                    </a:gs>
                  </a:gsLst>
                  <a:lin ang="5400000" scaled="0"/>
                </a:gradFill>
              </a:rPr>
              <a:t>Shared middle tier </a:t>
            </a:r>
            <a:r>
              <a:rPr lang="en-US" sz="1600" dirty="0" err="1">
                <a:gradFill>
                  <a:gsLst>
                    <a:gs pos="2917">
                      <a:schemeClr val="tx1"/>
                    </a:gs>
                    <a:gs pos="30000">
                      <a:schemeClr val="tx1"/>
                    </a:gs>
                  </a:gsLst>
                  <a:lin ang="5400000" scaled="0"/>
                </a:gradFill>
              </a:rPr>
              <a:t>microservices</a:t>
            </a:r>
            <a:endParaRPr lang="en-US" sz="1600" dirty="0">
              <a:gradFill>
                <a:gsLst>
                  <a:gs pos="2917">
                    <a:schemeClr val="tx1"/>
                  </a:gs>
                  <a:gs pos="30000">
                    <a:schemeClr val="tx1"/>
                  </a:gs>
                </a:gsLst>
                <a:lin ang="5400000" scaled="0"/>
              </a:gradFill>
            </a:endParaRPr>
          </a:p>
          <a:p>
            <a:pPr lvl="1">
              <a:spcAft>
                <a:spcPts val="600"/>
              </a:spcAft>
            </a:pPr>
            <a:r>
              <a:rPr lang="en-US" sz="1600" dirty="0">
                <a:gradFill>
                  <a:gsLst>
                    <a:gs pos="2917">
                      <a:schemeClr val="tx1"/>
                    </a:gs>
                    <a:gs pos="30000">
                      <a:schemeClr val="tx1"/>
                    </a:gs>
                  </a:gsLst>
                  <a:lin ang="5400000" scaled="0"/>
                </a:gradFill>
              </a:rPr>
              <a:t>Native chrome, </a:t>
            </a:r>
            <a:r>
              <a:rPr lang="en-US" sz="1600" dirty="0" err="1">
                <a:gradFill>
                  <a:gsLst>
                    <a:gs pos="2917">
                      <a:schemeClr val="tx1"/>
                    </a:gs>
                    <a:gs pos="30000">
                      <a:schemeClr val="tx1"/>
                    </a:gs>
                  </a:gsLst>
                  <a:lin ang="5400000" scaled="0"/>
                </a:gradFill>
              </a:rPr>
              <a:t>chromeless</a:t>
            </a:r>
            <a:r>
              <a:rPr lang="en-US" sz="1600" dirty="0">
                <a:gradFill>
                  <a:gsLst>
                    <a:gs pos="2917">
                      <a:schemeClr val="tx1"/>
                    </a:gs>
                    <a:gs pos="30000">
                      <a:schemeClr val="tx1"/>
                    </a:gs>
                  </a:gsLst>
                  <a:lin ang="5400000" scaled="0"/>
                </a:gradFill>
              </a:rPr>
              <a:t> mode</a:t>
            </a:r>
          </a:p>
          <a:p>
            <a:pPr lvl="1">
              <a:spcAft>
                <a:spcPts val="600"/>
              </a:spcAft>
            </a:pPr>
            <a:r>
              <a:rPr lang="en-US" sz="1600" dirty="0">
                <a:gradFill>
                  <a:gsLst>
                    <a:gs pos="2917">
                      <a:schemeClr val="tx1"/>
                    </a:gs>
                    <a:gs pos="30000">
                      <a:schemeClr val="tx1"/>
                    </a:gs>
                  </a:gsLst>
                  <a:lin ang="5400000" scaled="0"/>
                </a:gradFill>
              </a:rPr>
              <a:t>Native caching</a:t>
            </a:r>
          </a:p>
          <a:p>
            <a:pPr lvl="1">
              <a:spcAft>
                <a:spcPts val="600"/>
              </a:spcAft>
            </a:pPr>
            <a:r>
              <a:rPr lang="en-US" sz="1600" dirty="0">
                <a:gradFill>
                  <a:gsLst>
                    <a:gs pos="2917">
                      <a:schemeClr val="tx1"/>
                    </a:gs>
                    <a:gs pos="30000">
                      <a:schemeClr val="tx1"/>
                    </a:gs>
                  </a:gsLst>
                  <a:lin ang="5400000" scaled="0"/>
                </a:gradFill>
              </a:rPr>
              <a:t>Asset pre-fetching</a:t>
            </a:r>
          </a:p>
          <a:p>
            <a:pPr>
              <a:spcAft>
                <a:spcPts val="600"/>
              </a:spcAft>
            </a:pPr>
            <a:r>
              <a:rPr lang="en-US" sz="2800" dirty="0">
                <a:gradFill>
                  <a:gsLst>
                    <a:gs pos="2917">
                      <a:schemeClr val="tx1"/>
                    </a:gs>
                    <a:gs pos="30000">
                      <a:schemeClr val="tx1"/>
                    </a:gs>
                  </a:gsLst>
                  <a:lin ang="5400000" scaled="0"/>
                </a:gradFill>
              </a:rPr>
              <a:t>Adjust information density based on viewport</a:t>
            </a:r>
          </a:p>
          <a:p>
            <a:pPr lvl="1">
              <a:spcAft>
                <a:spcPts val="600"/>
              </a:spcAft>
            </a:pPr>
            <a:r>
              <a:rPr lang="en-US" sz="1600" dirty="0">
                <a:gradFill>
                  <a:gsLst>
                    <a:gs pos="2917">
                      <a:schemeClr val="tx1"/>
                    </a:gs>
                    <a:gs pos="30000">
                      <a:schemeClr val="tx1"/>
                    </a:gs>
                  </a:gsLst>
                  <a:lin ang="5400000" scaled="0"/>
                </a:gradFill>
              </a:rPr>
              <a:t>SharePoint Home expanded to multiple tabs, content density reduced, not all crammed onto one page</a:t>
            </a:r>
          </a:p>
          <a:p>
            <a:pPr lvl="1">
              <a:spcAft>
                <a:spcPts val="600"/>
              </a:spcAft>
            </a:pPr>
            <a:r>
              <a:rPr lang="en-US" sz="1600" dirty="0">
                <a:gradFill>
                  <a:gsLst>
                    <a:gs pos="2917">
                      <a:schemeClr val="tx1"/>
                    </a:gs>
                    <a:gs pos="30000">
                      <a:schemeClr val="tx1"/>
                    </a:gs>
                  </a:gsLst>
                  <a:lin ang="5400000" scaled="0"/>
                </a:gradFill>
              </a:rPr>
              <a:t>Alternate layouts for </a:t>
            </a:r>
            <a:r>
              <a:rPr lang="en-US" sz="1600" dirty="0" err="1">
                <a:gradFill>
                  <a:gsLst>
                    <a:gs pos="2917">
                      <a:schemeClr val="tx1"/>
                    </a:gs>
                    <a:gs pos="30000">
                      <a:schemeClr val="tx1"/>
                    </a:gs>
                  </a:gsLst>
                  <a:lin ang="5400000" scaled="0"/>
                </a:gradFill>
              </a:rPr>
              <a:t>webparts</a:t>
            </a:r>
            <a:r>
              <a:rPr lang="en-US" sz="1600" dirty="0">
                <a:gradFill>
                  <a:gsLst>
                    <a:gs pos="2917">
                      <a:schemeClr val="tx1"/>
                    </a:gs>
                    <a:gs pos="30000">
                      <a:schemeClr val="tx1"/>
                    </a:gs>
                  </a:gsLst>
                  <a:lin ang="5400000" scaled="0"/>
                </a:gradFill>
              </a:rPr>
              <a:t> (e.g. WAC embeds change to card mode)</a:t>
            </a:r>
          </a:p>
          <a:p>
            <a:pPr lvl="1">
              <a:spcAft>
                <a:spcPts val="600"/>
              </a:spcAft>
            </a:pPr>
            <a:r>
              <a:rPr lang="en-US" sz="1600" dirty="0">
                <a:gradFill>
                  <a:gsLst>
                    <a:gs pos="2917">
                      <a:schemeClr val="tx1"/>
                    </a:gs>
                    <a:gs pos="30000">
                      <a:schemeClr val="tx1"/>
                    </a:gs>
                  </a:gsLst>
                  <a:lin ang="5400000" scaled="0"/>
                </a:gradFill>
              </a:rPr>
              <a:t>Image renditions</a:t>
            </a:r>
          </a:p>
          <a:p>
            <a:pPr>
              <a:spcAft>
                <a:spcPts val="600"/>
              </a:spcAft>
            </a:pPr>
            <a:endParaRPr lang="en-US" sz="2800" dirty="0">
              <a:gradFill>
                <a:gsLst>
                  <a:gs pos="2917">
                    <a:schemeClr val="tx1"/>
                  </a:gs>
                  <a:gs pos="30000">
                    <a:schemeClr val="tx1"/>
                  </a:gs>
                </a:gsLst>
                <a:lin ang="5400000" scaled="0"/>
              </a:gradFill>
            </a:endParaRPr>
          </a:p>
          <a:p>
            <a:pPr>
              <a:spcAft>
                <a:spcPts val="600"/>
              </a:spcAft>
            </a:pPr>
            <a:r>
              <a:rPr lang="en-US" sz="2800" dirty="0">
                <a:gradFill>
                  <a:gsLst>
                    <a:gs pos="2917">
                      <a:schemeClr val="tx1"/>
                    </a:gs>
                    <a:gs pos="30000">
                      <a:schemeClr val="tx1"/>
                    </a:gs>
                  </a:gsLst>
                  <a:lin ang="5400000" scaled="0"/>
                </a:gradFill>
              </a:rPr>
              <a:t>Exploring…</a:t>
            </a:r>
          </a:p>
          <a:p>
            <a:pPr lvl="1">
              <a:spcAft>
                <a:spcPts val="600"/>
              </a:spcAft>
            </a:pPr>
            <a:r>
              <a:rPr lang="en-US" sz="1600" dirty="0">
                <a:gradFill>
                  <a:gsLst>
                    <a:gs pos="2917">
                      <a:schemeClr val="tx1"/>
                    </a:gs>
                    <a:gs pos="30000">
                      <a:schemeClr val="tx1"/>
                    </a:gs>
                  </a:gsLst>
                  <a:lin ang="5400000" scaled="0"/>
                </a:gradFill>
              </a:rPr>
              <a:t>Incremental page load</a:t>
            </a:r>
          </a:p>
          <a:p>
            <a:pPr lvl="1">
              <a:spcAft>
                <a:spcPts val="600"/>
              </a:spcAft>
            </a:pPr>
            <a:r>
              <a:rPr lang="en-US" sz="1600" dirty="0">
                <a:gradFill>
                  <a:gsLst>
                    <a:gs pos="2917">
                      <a:schemeClr val="tx1"/>
                    </a:gs>
                    <a:gs pos="30000">
                      <a:schemeClr val="tx1"/>
                    </a:gs>
                  </a:gsLst>
                  <a:lin ang="5400000" scaled="0"/>
                </a:gradFill>
              </a:rPr>
              <a:t>HTTP/2</a:t>
            </a:r>
          </a:p>
          <a:p>
            <a:pPr lvl="1">
              <a:spcAft>
                <a:spcPts val="600"/>
              </a:spcAft>
            </a:pPr>
            <a:r>
              <a:rPr lang="en-US" sz="1600" dirty="0">
                <a:gradFill>
                  <a:gsLst>
                    <a:gs pos="2917">
                      <a:schemeClr val="tx1"/>
                    </a:gs>
                    <a:gs pos="30000">
                      <a:schemeClr val="tx1"/>
                    </a:gs>
                  </a:gsLst>
                  <a:lin ang="5400000" scaled="0"/>
                </a:gradFill>
              </a:rPr>
              <a:t>Native rendering,</a:t>
            </a:r>
            <a:r>
              <a:rPr lang="en-US" sz="1600"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authoring</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3/10/2017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1305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The following exercises in the lab manual may be used for this demo:</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Exercise 1: Create a hello world web part without any framework</a:t>
            </a:r>
          </a:p>
          <a:p>
            <a:r>
              <a:rPr lang="en-US" sz="900" kern="1200" dirty="0">
                <a:solidFill>
                  <a:schemeClr val="tx1"/>
                </a:solidFill>
                <a:latin typeface="Segoe UI Light" pitchFamily="34" charset="0"/>
                <a:ea typeface="+mn-ea"/>
                <a:cs typeface="+mn-cs"/>
              </a:rPr>
              <a:t>Exercise 2: Create a hello world web part with the React framework</a:t>
            </a:r>
          </a:p>
          <a:p>
            <a:r>
              <a:rPr lang="en-US" sz="900" kern="1200" dirty="0">
                <a:solidFill>
                  <a:schemeClr val="tx1"/>
                </a:solidFill>
                <a:latin typeface="Segoe UI Light" pitchFamily="34" charset="0"/>
                <a:ea typeface="+mn-ea"/>
                <a:cs typeface="+mn-cs"/>
              </a:rPr>
              <a:t>Exercise 3: Create a hello world web part in Angular 1.x</a:t>
            </a:r>
          </a:p>
          <a:p>
            <a:r>
              <a:rPr lang="en-US" sz="900" kern="1200" dirty="0">
                <a:solidFill>
                  <a:schemeClr val="tx1"/>
                </a:solidFill>
                <a:latin typeface="Segoe UI Light" pitchFamily="34" charset="0"/>
                <a:ea typeface="+mn-ea"/>
                <a:cs typeface="+mn-cs"/>
              </a:rPr>
              <a:t>Exercise 4: Create a hello world web part in Knockout</a:t>
            </a:r>
          </a:p>
          <a:p>
            <a:r>
              <a:rPr lang="en-US" sz="900" kern="1200" dirty="0">
                <a:solidFill>
                  <a:schemeClr val="tx1"/>
                </a:solidFill>
                <a:latin typeface="Segoe UI Light" pitchFamily="34" charset="0"/>
                <a:ea typeface="+mn-ea"/>
                <a:cs typeface="+mn-cs"/>
              </a:rPr>
              <a:t>Exercise 5: Create a hello world web part with jQuery</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85935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CDN deployed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2815"/>
          </a:xfrm>
        </p:spPr>
        <p:txBody>
          <a:bodyPr/>
          <a:lstStyle/>
          <a:p>
            <a:pPr>
              <a:spcAft>
                <a:spcPts val="600"/>
              </a:spcAft>
            </a:pPr>
            <a:r>
              <a:rPr lang="en-US" dirty="0">
                <a:gradFill>
                  <a:gsLst>
                    <a:gs pos="2917">
                      <a:schemeClr val="tx1"/>
                    </a:gs>
                    <a:gs pos="30000">
                      <a:schemeClr val="tx1"/>
                    </a:gs>
                  </a:gsLst>
                  <a:lin ang="5400000" scaled="0"/>
                </a:gradFill>
              </a:rPr>
              <a:t>Mobile, both responsive and tight integration with SharePoint apps</a:t>
            </a:r>
          </a:p>
          <a:p>
            <a:pPr>
              <a:spcAft>
                <a:spcPts val="600"/>
              </a:spcAft>
            </a:pPr>
            <a:r>
              <a:rPr lang="en-US" dirty="0">
                <a:gradFill>
                  <a:gsLst>
                    <a:gs pos="2917">
                      <a:schemeClr val="tx1"/>
                    </a:gs>
                    <a:gs pos="30000">
                      <a:schemeClr val="tx1"/>
                    </a:gs>
                  </a:gsLst>
                  <a:lin ang="5400000" scaled="0"/>
                </a:gradFill>
              </a:rPr>
              <a:t>Performance best practices baked in from Day 1, innovate over time</a:t>
            </a:r>
          </a:p>
          <a:p>
            <a:pPr>
              <a:spcAft>
                <a:spcPts val="600"/>
              </a:spcAft>
            </a:pPr>
            <a:r>
              <a:rPr lang="en-US" dirty="0">
                <a:gradFill>
                  <a:gsLst>
                    <a:gs pos="2917">
                      <a:schemeClr val="tx1"/>
                    </a:gs>
                    <a:gs pos="30000">
                      <a:schemeClr val="tx1"/>
                    </a:gs>
                  </a:gsLst>
                  <a:lin ang="5400000" scaled="0"/>
                </a:gradFill>
              </a:rPr>
              <a:t>Powered by </a:t>
            </a:r>
            <a:r>
              <a:rPr lang="en-US" dirty="0" err="1">
                <a:gradFill>
                  <a:gsLst>
                    <a:gs pos="2917">
                      <a:schemeClr val="tx1"/>
                    </a:gs>
                    <a:gs pos="30000">
                      <a:schemeClr val="tx1"/>
                    </a:gs>
                  </a:gsLst>
                  <a:lin ang="5400000" scaled="0"/>
                </a:gradFill>
              </a:rPr>
              <a:t>SPFx</a:t>
            </a:r>
            <a:r>
              <a:rPr lang="en-US" dirty="0">
                <a:gradFill>
                  <a:gsLst>
                    <a:gs pos="2917">
                      <a:schemeClr val="tx1"/>
                    </a:gs>
                    <a:gs pos="30000">
                      <a:schemeClr val="tx1"/>
                    </a:gs>
                  </a:gsLst>
                  <a:lin ang="5400000" scaled="0"/>
                </a:gradFill>
              </a:rPr>
              <a:t>, Office Fabric, and shared middle tier microservices</a:t>
            </a:r>
          </a:p>
          <a:p>
            <a:pPr>
              <a:spcAft>
                <a:spcPts val="600"/>
              </a:spcAft>
            </a:pPr>
            <a:r>
              <a:rPr lang="en-US" dirty="0">
                <a:gradFill>
                  <a:gsLst>
                    <a:gs pos="2917">
                      <a:schemeClr val="tx1"/>
                    </a:gs>
                    <a:gs pos="30000">
                      <a:schemeClr val="tx1"/>
                    </a:gs>
                  </a:gsLst>
                  <a:lin ang="5400000" scaled="0"/>
                </a:gradFill>
              </a:rPr>
              <a:t>Foundation for modern portals</a:t>
            </a:r>
          </a:p>
        </p:txBody>
      </p:sp>
      <p:sp>
        <p:nvSpPr>
          <p:cNvPr id="3" name="Title 2"/>
          <p:cNvSpPr>
            <a:spLocks noGrp="1"/>
          </p:cNvSpPr>
          <p:nvPr>
            <p:ph type="title"/>
          </p:nvPr>
        </p:nvSpPr>
        <p:spPr/>
        <p:txBody>
          <a:bodyPr/>
          <a:lstStyle/>
          <a:p>
            <a:r>
              <a:rPr lang="en-US" dirty="0"/>
              <a:t>Modern pages: mobile, fast, and powerful</a:t>
            </a:r>
          </a:p>
        </p:txBody>
      </p:sp>
    </p:spTree>
    <p:extLst>
      <p:ext uri="{BB962C8B-B14F-4D97-AF65-F5344CB8AC3E}">
        <p14:creationId xmlns:p14="http://schemas.microsoft.com/office/powerpoint/2010/main" val="4149465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77766"/>
          </a:xfrm>
        </p:spPr>
        <p:txBody>
          <a:bodyPr/>
          <a:lstStyle/>
          <a:p>
            <a:r>
              <a:rPr lang="en-US" dirty="0">
                <a:gradFill>
                  <a:gsLst>
                    <a:gs pos="2917">
                      <a:schemeClr val="tx1"/>
                    </a:gs>
                    <a:gs pos="30000">
                      <a:schemeClr val="tx1"/>
                    </a:gs>
                  </a:gsLst>
                  <a:lin ang="5400000" scaled="0"/>
                </a:gradFill>
              </a:rPr>
              <a:t>In similar ways as with SharePoint Add-in model, server side development is needed for back end services</a:t>
            </a:r>
          </a:p>
          <a:p>
            <a:r>
              <a:rPr lang="en-US" dirty="0">
                <a:gradFill>
                  <a:gsLst>
                    <a:gs pos="2917">
                      <a:schemeClr val="tx1"/>
                    </a:gs>
                    <a:gs pos="30000">
                      <a:schemeClr val="tx1"/>
                    </a:gs>
                  </a:gsLst>
                  <a:lin ang="5400000" scaled="0"/>
                </a:gradFill>
              </a:rPr>
              <a:t>SharePoint Framework concentrates on user interface, not on fundamentals around the API usage</a:t>
            </a:r>
            <a:endParaRPr lang="fi-FI" dirty="0">
              <a:gradFill>
                <a:gsLst>
                  <a:gs pos="2917">
                    <a:schemeClr val="tx1"/>
                  </a:gs>
                  <a:gs pos="30000">
                    <a:schemeClr val="tx1"/>
                  </a:gs>
                </a:gsLst>
                <a:lin ang="5400000" scaled="0"/>
              </a:gradFill>
            </a:endParaRPr>
          </a:p>
        </p:txBody>
      </p:sp>
      <p:sp>
        <p:nvSpPr>
          <p:cNvPr id="3" name="Title 2"/>
          <p:cNvSpPr>
            <a:spLocks noGrp="1"/>
          </p:cNvSpPr>
          <p:nvPr>
            <p:ph type="title"/>
          </p:nvPr>
        </p:nvSpPr>
        <p:spPr/>
        <p:txBody>
          <a:bodyPr/>
          <a:lstStyle/>
          <a:p>
            <a:r>
              <a:rPr lang="en-US" dirty="0"/>
              <a:t>All JavaScript development? - No</a:t>
            </a:r>
            <a:endParaRPr lang="fi-FI" dirty="0"/>
          </a:p>
        </p:txBody>
      </p:sp>
    </p:spTree>
    <p:extLst>
      <p:ext uri="{BB962C8B-B14F-4D97-AF65-F5344CB8AC3E}">
        <p14:creationId xmlns:p14="http://schemas.microsoft.com/office/powerpoint/2010/main" val="277325478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0AD626F-293B-4A8C-9A65-29B38EF16455}"/>
</file>

<file path=docProps/app.xml><?xml version="1.0" encoding="utf-8"?>
<Properties xmlns="http://schemas.openxmlformats.org/officeDocument/2006/extended-properties" xmlns:vt="http://schemas.openxmlformats.org/officeDocument/2006/docPropsVTypes">
  <Template>SharePoint Generic Template</Template>
  <TotalTime>118</TotalTime>
  <Words>1494</Words>
  <Application>Microsoft Office PowerPoint</Application>
  <PresentationFormat>Custom</PresentationFormat>
  <Paragraphs>225</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SharePoint Framework</vt:lpstr>
      <vt:lpstr>What’s a modern page?</vt:lpstr>
      <vt:lpstr>Modern Site Pages</vt:lpstr>
      <vt:lpstr>Modern pages: mobile, fast, and powerful</vt:lpstr>
      <vt:lpstr>All JavaScript development? - No</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Luiz Lu</cp:lastModifiedBy>
  <cp:revision>20</cp:revision>
  <dcterms:created xsi:type="dcterms:W3CDTF">2016-10-24T10:18:28Z</dcterms:created>
  <dcterms:modified xsi:type="dcterms:W3CDTF">2017-03-10T01:14:57Z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